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88F0C-3C4D-41B2-8484-50115CE2AADA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26493-CCF7-42BF-AA7B-2C48CDFB79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457200"/>
          <a:ext cx="8382000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7000"/>
                <a:gridCol w="2514600"/>
                <a:gridCol w="32004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C12-U10: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 HALOALKANES  AND  HALOARENES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Classification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Nomenclature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Nature of C-X bond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Physical properties of alkyl halides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Physical properties of aryl halides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Polyvalent halogen compounds</a:t>
                      </a:r>
                    </a:p>
                    <a:p>
                      <a:pPr algn="ctr"/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Preparation of Alkyl halides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Preparation of Aromatic halides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Lucas test</a:t>
                      </a:r>
                    </a:p>
                    <a:p>
                      <a:pPr algn="ctr"/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SN1 reaction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SN2 reaction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Stability of </a:t>
                      </a:r>
                      <a:r>
                        <a:rPr lang="en-US" sz="1400" dirty="0" err="1" smtClean="0">
                          <a:latin typeface="Cambria" pitchFamily="18" charset="0"/>
                        </a:rPr>
                        <a:t>carbocations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E1 reaction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E2 reaction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Cambria" pitchFamily="18" charset="0"/>
                        </a:rPr>
                        <a:t>SN1, SN2, E1 &amp; E2 – comparative study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Nucleophiles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&amp; Bases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Nucleophilic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Aromatic substitutions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Electrophilic</a:t>
                      </a:r>
                      <a:r>
                        <a:rPr lang="en-US" sz="1400" baseline="0" dirty="0" smtClean="0">
                          <a:latin typeface="Cambria" pitchFamily="18" charset="0"/>
                        </a:rPr>
                        <a:t> Substitution reactions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Diazonium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salts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Substituent Effects in Substituted Aromatic Rings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Halogen exchange methods</a:t>
                      </a:r>
                    </a:p>
                    <a:p>
                      <a:pPr algn="ctr"/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mbria" pitchFamily="18" charset="0"/>
                        </a:rPr>
                        <a:t>Anti-</a:t>
                      </a:r>
                      <a:r>
                        <a:rPr lang="en-US" sz="1400" dirty="0" err="1" smtClean="0">
                          <a:latin typeface="Cambria" pitchFamily="18" charset="0"/>
                        </a:rPr>
                        <a:t>Markovnikov’s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rule</a:t>
                      </a:r>
                    </a:p>
                    <a:p>
                      <a:pPr algn="ctr"/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Markovnikov’s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rule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Cambria" pitchFamily="18" charset="0"/>
                        </a:rPr>
                        <a:t>Saytzeff’s</a:t>
                      </a:r>
                      <a:r>
                        <a:rPr lang="en-US" sz="1400" dirty="0" smtClean="0">
                          <a:latin typeface="Cambria" pitchFamily="18" charset="0"/>
                        </a:rPr>
                        <a:t> rule</a:t>
                      </a:r>
                      <a:endParaRPr lang="en-US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32437" y="43800"/>
            <a:ext cx="1325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ambria" pitchFamily="18" charset="0"/>
              </a:rPr>
              <a:t>CHAPTERS</a:t>
            </a:r>
            <a:endParaRPr lang="en-US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82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paul raj</dc:creator>
  <cp:lastModifiedBy>paul raj</cp:lastModifiedBy>
  <cp:revision>2</cp:revision>
  <dcterms:created xsi:type="dcterms:W3CDTF">2017-09-18T06:03:11Z</dcterms:created>
  <dcterms:modified xsi:type="dcterms:W3CDTF">2017-09-18T06:06:14Z</dcterms:modified>
</cp:coreProperties>
</file>